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75" r:id="rId5"/>
    <p:sldId id="260" r:id="rId6"/>
    <p:sldId id="261" r:id="rId7"/>
    <p:sldId id="276" r:id="rId8"/>
    <p:sldId id="263" r:id="rId9"/>
    <p:sldId id="264" r:id="rId10"/>
    <p:sldId id="273" r:id="rId11"/>
    <p:sldId id="265" r:id="rId12"/>
    <p:sldId id="272" r:id="rId13"/>
    <p:sldId id="271" r:id="rId14"/>
  </p:sldIdLst>
  <p:sldSz cx="18288000" cy="10287000"/>
  <p:notesSz cx="6858000" cy="9144000"/>
  <p:embeddedFontLst>
    <p:embeddedFont>
      <p:font typeface="Algerian" panose="04020705040A020607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ExtraBold" panose="00000900000000000000" pitchFamily="2" charset="0"/>
      <p:regular r:id="rId29"/>
      <p:bold r:id="rId30"/>
      <p:boldItalic r:id="rId31"/>
    </p:embeddedFont>
    <p:embeddedFont>
      <p:font typeface="Poppins ExtraBold Bold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2E507A"/>
    <a:srgbClr val="2B4A9D"/>
    <a:srgbClr val="95B3D7"/>
    <a:srgbClr val="4F3742"/>
    <a:srgbClr val="254061"/>
    <a:srgbClr val="EC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6B368-BC92-4370-934C-722BDA746E85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93E41-8E95-44B8-BE1C-65106C50D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1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93E41-8E95-44B8-BE1C-65106C50D7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93E41-8E95-44B8-BE1C-65106C50D7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9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93E41-8E95-44B8-BE1C-65106C50D7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6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flowchart-of-the-Adaboost-algorithm_fig3_3527814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0791" y="566151"/>
            <a:ext cx="415867" cy="9154697"/>
            <a:chOff x="0" y="0"/>
            <a:chExt cx="207062" cy="3339658"/>
          </a:xfrm>
          <a:solidFill>
            <a:schemeClr val="bg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62" cy="3339659"/>
            </a:xfrm>
            <a:custGeom>
              <a:avLst/>
              <a:gdLst/>
              <a:ahLst/>
              <a:cxnLst/>
              <a:rect l="l" t="t" r="r" b="b"/>
              <a:pathLst>
                <a:path w="207062" h="3339659">
                  <a:moveTo>
                    <a:pt x="0" y="0"/>
                  </a:moveTo>
                  <a:lnTo>
                    <a:pt x="207062" y="0"/>
                  </a:lnTo>
                  <a:lnTo>
                    <a:pt x="207062" y="3339659"/>
                  </a:lnTo>
                  <a:lnTo>
                    <a:pt x="0" y="333965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  <a:solidFill>
            <a:schemeClr val="tx2">
              <a:lumMod val="7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  <a:solidFill>
            <a:srgbClr val="2E507A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1162928" y="2323790"/>
            <a:ext cx="8183278" cy="1943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300" dirty="0">
                <a:solidFill>
                  <a:schemeClr val="tx2">
                    <a:lumMod val="75000"/>
                  </a:schemeClr>
                </a:solidFill>
                <a:latin typeface="Poppins ExtraBold"/>
              </a:rPr>
              <a:t>PREDICTING CREDIT CARD DEFAULT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9538" y="7354574"/>
            <a:ext cx="8838094" cy="400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spc="477" dirty="0">
                <a:solidFill>
                  <a:srgbClr val="000000"/>
                </a:solidFill>
                <a:latin typeface="Lato"/>
              </a:rPr>
              <a:t>EXPERIENCE THE FREEDOM OF SPENDING WITH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82311" y="1173134"/>
            <a:ext cx="8183276" cy="95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300" dirty="0">
                <a:solidFill>
                  <a:schemeClr val="tx2">
                    <a:lumMod val="75000"/>
                  </a:schemeClr>
                </a:solidFill>
                <a:latin typeface="Poppins"/>
              </a:rPr>
              <a:t>TEAM MEMBERS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2361" y="3018460"/>
            <a:ext cx="7383176" cy="560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SIMRAN MANSHARAMANI</a:t>
            </a:r>
          </a:p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IKYA NALLAPUNENI</a:t>
            </a:r>
          </a:p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UJJWOL PAUDEL</a:t>
            </a:r>
          </a:p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SHUBHAM BARBHAI</a:t>
            </a:r>
          </a:p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MITSU KANSAGARA</a:t>
            </a:r>
          </a:p>
          <a:p>
            <a:pPr marL="647703" lvl="1" indent="-323852">
              <a:lnSpc>
                <a:spcPts val="7500"/>
              </a:lnSpc>
              <a:buFont typeface="Arial"/>
              <a:buChar char="•"/>
            </a:pPr>
            <a:r>
              <a:rPr lang="en-US" sz="3000" spc="588" dirty="0">
                <a:solidFill>
                  <a:srgbClr val="000000"/>
                </a:solidFill>
                <a:latin typeface="Lato"/>
              </a:rPr>
              <a:t>ROHIT KADHANE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2881" y="9425133"/>
            <a:ext cx="7383176" cy="60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000" spc="477">
                <a:solidFill>
                  <a:srgbClr val="000000"/>
                </a:solidFill>
                <a:latin typeface="Poppins ExtraBold"/>
              </a:rPr>
              <a:t>GROUP D2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59685942-01B0-2F18-143E-D8D27514A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9514" y="6601488"/>
            <a:ext cx="766692" cy="639839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0FFC2688-9B61-E703-7FFA-D604F9E849FC}"/>
              </a:ext>
            </a:extLst>
          </p:cNvPr>
          <p:cNvSpPr txBox="1"/>
          <p:nvPr/>
        </p:nvSpPr>
        <p:spPr>
          <a:xfrm>
            <a:off x="2037155" y="6618252"/>
            <a:ext cx="6447481" cy="80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 dirty="0">
                <a:solidFill>
                  <a:srgbClr val="000000"/>
                </a:solidFill>
                <a:latin typeface="Poppins ExtraBold Bold"/>
              </a:rPr>
              <a:t>BESTCARD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134707" y="-2828363"/>
            <a:ext cx="1628318" cy="8428044"/>
            <a:chOff x="3946" y="-122635"/>
            <a:chExt cx="2353310" cy="121805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3946" y="-122635"/>
              <a:ext cx="2353310" cy="12180546"/>
            </a:xfrm>
            <a:custGeom>
              <a:avLst/>
              <a:gdLst/>
              <a:ahLst/>
              <a:cxnLst/>
              <a:rect l="l" t="t" r="r" b="b"/>
              <a:pathLst>
                <a:path w="2353310" h="12180546">
                  <a:moveTo>
                    <a:pt x="784860" y="12113237"/>
                  </a:moveTo>
                  <a:cubicBezTo>
                    <a:pt x="905510" y="12153877"/>
                    <a:pt x="1042670" y="12180546"/>
                    <a:pt x="1177290" y="12180546"/>
                  </a:cubicBezTo>
                  <a:cubicBezTo>
                    <a:pt x="1311910" y="12180546"/>
                    <a:pt x="1441450" y="12157687"/>
                    <a:pt x="1560830" y="12117046"/>
                  </a:cubicBezTo>
                  <a:cubicBezTo>
                    <a:pt x="1563370" y="12115777"/>
                    <a:pt x="1565910" y="12115777"/>
                    <a:pt x="1568450" y="12114506"/>
                  </a:cubicBezTo>
                  <a:cubicBezTo>
                    <a:pt x="2016760" y="11951946"/>
                    <a:pt x="2346960" y="11522687"/>
                    <a:pt x="2353310" y="1099238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83953"/>
                  </a:lnTo>
                  <a:cubicBezTo>
                    <a:pt x="6350" y="11525227"/>
                    <a:pt x="331470" y="11954487"/>
                    <a:pt x="784860" y="1211323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6816" y="1104900"/>
            <a:ext cx="8508432" cy="768544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000" spc="280" dirty="0">
                <a:solidFill>
                  <a:srgbClr val="FFFFFF"/>
                </a:solidFill>
                <a:latin typeface="Poppins ExtraBold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BE1CB-156B-C765-A445-A2B127ACEC36}"/>
              </a:ext>
            </a:extLst>
          </p:cNvPr>
          <p:cNvSpPr txBox="1"/>
          <p:nvPr/>
        </p:nvSpPr>
        <p:spPr>
          <a:xfrm>
            <a:off x="2438400" y="3520647"/>
            <a:ext cx="9986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Reduced follow-up 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Deciding threshold on credit limit and loans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Significantly more profits</a:t>
            </a:r>
          </a:p>
          <a:p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9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3829014" y="8029314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3513414" y="-3790625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7018773" y="-4625727"/>
            <a:ext cx="1629197" cy="12027349"/>
            <a:chOff x="0" y="0"/>
            <a:chExt cx="2354580" cy="114920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1725638" y="965579"/>
            <a:ext cx="10614686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5000" spc="335" dirty="0">
                <a:solidFill>
                  <a:srgbClr val="FFFFFF"/>
                </a:solidFill>
                <a:latin typeface="Poppins ExtraBold"/>
              </a:rPr>
              <a:t>CONCLUSION / FUTURE SCOPE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3F7CF-5AE9-97F9-8195-214AA80D71F0}"/>
              </a:ext>
            </a:extLst>
          </p:cNvPr>
          <p:cNvSpPr txBox="1"/>
          <p:nvPr/>
        </p:nvSpPr>
        <p:spPr>
          <a:xfrm>
            <a:off x="2362200" y="3343006"/>
            <a:ext cx="1074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84359-BAEE-17B3-E03E-EA2CEEE51F0D}"/>
              </a:ext>
            </a:extLst>
          </p:cNvPr>
          <p:cNvSpPr txBox="1"/>
          <p:nvPr/>
        </p:nvSpPr>
        <p:spPr>
          <a:xfrm>
            <a:off x="2362200" y="3124119"/>
            <a:ext cx="1074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EDD80-A1D9-E806-815A-007269CB7DC1}"/>
              </a:ext>
            </a:extLst>
          </p:cNvPr>
          <p:cNvSpPr txBox="1"/>
          <p:nvPr/>
        </p:nvSpPr>
        <p:spPr>
          <a:xfrm>
            <a:off x="2150892" y="2593898"/>
            <a:ext cx="1308910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chosen the AdaBoost algorithm considering its accuracy. Since the model learns from its previous misclassified data, it will not be difficult to add more data.</a:t>
            </a:r>
          </a:p>
          <a:p>
            <a:pPr algn="just"/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 work includes deploying the model and evaluating its performance based on incoming data.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can next work on how much limit the company has for credits or should have loans as per different groupings.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36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836C-49B6-4995-CC84-9115435074DB}"/>
              </a:ext>
            </a:extLst>
          </p:cNvPr>
          <p:cNvSpPr txBox="1"/>
          <p:nvPr/>
        </p:nvSpPr>
        <p:spPr>
          <a:xfrm>
            <a:off x="1600200" y="3558450"/>
            <a:ext cx="1554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328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6238876" y="-3990553"/>
            <a:ext cx="1629197" cy="10448502"/>
            <a:chOff x="0" y="0"/>
            <a:chExt cx="2354580" cy="114920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1376815" y="777217"/>
            <a:ext cx="10679885" cy="91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6700" spc="335" dirty="0">
                <a:solidFill>
                  <a:srgbClr val="FFFFFF"/>
                </a:solidFill>
                <a:latin typeface="Poppins ExtraBold"/>
              </a:rPr>
              <a:t>ADDITIONAL - KNIME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042ADEDC-1ACB-58CF-76E7-6EFD7A90707B}"/>
              </a:ext>
            </a:extLst>
          </p:cNvPr>
          <p:cNvSpPr txBox="1"/>
          <p:nvPr/>
        </p:nvSpPr>
        <p:spPr>
          <a:xfrm>
            <a:off x="2253654" y="2645126"/>
            <a:ext cx="892620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4000" b="1" spc="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09ACDED7-C834-F6EA-18F1-23297191C4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-151" r="4611" b="151"/>
          <a:stretch/>
        </p:blipFill>
        <p:spPr>
          <a:xfrm>
            <a:off x="2028825" y="3132439"/>
            <a:ext cx="16259175" cy="715456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5A33EE7-85F0-DAF7-FCB2-69F1B7059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1110" r="7405" b="13704"/>
          <a:stretch/>
        </p:blipFill>
        <p:spPr>
          <a:xfrm>
            <a:off x="2028825" y="2526777"/>
            <a:ext cx="16259175" cy="7760223"/>
          </a:xfrm>
          <a:prstGeom prst="rect">
            <a:avLst/>
          </a:prstGeom>
        </p:spPr>
      </p:pic>
      <p:pic>
        <p:nvPicPr>
          <p:cNvPr id="26" name="Picture 2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1F612CC-1883-109C-B2F7-C0388F999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19912" r="7529" b="9259"/>
          <a:stretch/>
        </p:blipFill>
        <p:spPr>
          <a:xfrm>
            <a:off x="2028825" y="2448317"/>
            <a:ext cx="16259175" cy="7881463"/>
          </a:xfrm>
          <a:prstGeom prst="rect">
            <a:avLst/>
          </a:prstGeom>
        </p:spPr>
      </p:pic>
      <p:pic>
        <p:nvPicPr>
          <p:cNvPr id="28" name="Picture 27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3A8AB4D-0718-3927-62DC-54FF33507D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1090" r="7529" b="8519"/>
          <a:stretch/>
        </p:blipFill>
        <p:spPr>
          <a:xfrm>
            <a:off x="2028825" y="2638600"/>
            <a:ext cx="16259175" cy="7648400"/>
          </a:xfrm>
          <a:prstGeom prst="rect">
            <a:avLst/>
          </a:prstGeom>
        </p:spPr>
      </p:pic>
      <p:pic>
        <p:nvPicPr>
          <p:cNvPr id="30" name="Picture 2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9C9474-3B80-51BF-E407-6DAEE40C42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0674" r="7142" b="8518"/>
          <a:stretch/>
        </p:blipFill>
        <p:spPr>
          <a:xfrm>
            <a:off x="2028825" y="2638600"/>
            <a:ext cx="16259175" cy="76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5981700"/>
            <a:ext cx="7765592" cy="371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1051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PROBLEM STATEMENT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781051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DATA EXPLORATION</a:t>
            </a:r>
          </a:p>
          <a:p>
            <a:pPr marL="781051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781051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DATA CLEANING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MODEL BUILDING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578" y="-1714500"/>
            <a:ext cx="18288000" cy="7010400"/>
            <a:chOff x="0" y="0"/>
            <a:chExt cx="6671512" cy="2316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 rot="-5411485" flipV="1">
            <a:off x="7020873" y="7827067"/>
            <a:ext cx="3675757" cy="26823"/>
          </a:xfrm>
          <a:prstGeom prst="line">
            <a:avLst/>
          </a:prstGeom>
          <a:ln w="28575" cap="flat">
            <a:solidFill>
              <a:srgbClr val="2B4A9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10755" y="278030"/>
            <a:ext cx="12007486" cy="43320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82200" y="5987504"/>
            <a:ext cx="7979936" cy="3717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MODEL COMPARISON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PLAN TO EXECUTE DEPLOYMENT</a:t>
            </a:r>
          </a:p>
          <a:p>
            <a:pPr marL="323851" lvl="1"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CONCLUSION / FUTURE SCOPE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ADDITIONAL KNIME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996409"/>
            <a:ext cx="4967830" cy="89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ExtraBold Bold"/>
              </a:rPr>
              <a:t>CONTENT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4438651" y="-2118374"/>
            <a:ext cx="1629197" cy="6867101"/>
            <a:chOff x="0" y="0"/>
            <a:chExt cx="2354580" cy="12367990"/>
          </a:xfrm>
          <a:solidFill>
            <a:schemeClr val="tx2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12367990"/>
            </a:xfrm>
            <a:custGeom>
              <a:avLst/>
              <a:gdLst/>
              <a:ahLst/>
              <a:cxnLst/>
              <a:rect l="l" t="t" r="r" b="b"/>
              <a:pathLst>
                <a:path w="2353310" h="12367990">
                  <a:moveTo>
                    <a:pt x="784860" y="12300680"/>
                  </a:moveTo>
                  <a:cubicBezTo>
                    <a:pt x="905510" y="12341320"/>
                    <a:pt x="1042670" y="12367990"/>
                    <a:pt x="1177290" y="12367990"/>
                  </a:cubicBezTo>
                  <a:cubicBezTo>
                    <a:pt x="1311910" y="12367990"/>
                    <a:pt x="1441450" y="12345130"/>
                    <a:pt x="1560830" y="12304490"/>
                  </a:cubicBezTo>
                  <a:cubicBezTo>
                    <a:pt x="1563370" y="12303220"/>
                    <a:pt x="1565910" y="12303220"/>
                    <a:pt x="1568450" y="12301950"/>
                  </a:cubicBezTo>
                  <a:cubicBezTo>
                    <a:pt x="2016760" y="12139390"/>
                    <a:pt x="2346960" y="11710130"/>
                    <a:pt x="2353310" y="1117925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170675"/>
                  </a:lnTo>
                  <a:cubicBezTo>
                    <a:pt x="6350" y="11712670"/>
                    <a:pt x="331470" y="12141929"/>
                    <a:pt x="784860" y="12300679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583E544D-194A-9AB8-9C25-6E08586E375F}"/>
              </a:ext>
            </a:extLst>
          </p:cNvPr>
          <p:cNvGrpSpPr/>
          <p:nvPr/>
        </p:nvGrpSpPr>
        <p:grpSpPr>
          <a:xfrm rot="-5400000">
            <a:off x="4439090" y="2471445"/>
            <a:ext cx="1628318" cy="6867101"/>
            <a:chOff x="-218985" y="8676959"/>
            <a:chExt cx="2353310" cy="12367990"/>
          </a:xfrm>
          <a:solidFill>
            <a:schemeClr val="tx2">
              <a:lumMod val="75000"/>
            </a:schemeClr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440912E-5D34-BD10-20F7-EF1786D905AC}"/>
                </a:ext>
              </a:extLst>
            </p:cNvPr>
            <p:cNvSpPr/>
            <p:nvPr/>
          </p:nvSpPr>
          <p:spPr>
            <a:xfrm>
              <a:off x="-218985" y="8676959"/>
              <a:ext cx="2353310" cy="12367990"/>
            </a:xfrm>
            <a:custGeom>
              <a:avLst/>
              <a:gdLst/>
              <a:ahLst/>
              <a:cxnLst/>
              <a:rect l="l" t="t" r="r" b="b"/>
              <a:pathLst>
                <a:path w="2353310" h="12367990">
                  <a:moveTo>
                    <a:pt x="784860" y="12300680"/>
                  </a:moveTo>
                  <a:cubicBezTo>
                    <a:pt x="905510" y="12341320"/>
                    <a:pt x="1042670" y="12367990"/>
                    <a:pt x="1177290" y="12367990"/>
                  </a:cubicBezTo>
                  <a:cubicBezTo>
                    <a:pt x="1311910" y="12367990"/>
                    <a:pt x="1441450" y="12345130"/>
                    <a:pt x="1560830" y="12304490"/>
                  </a:cubicBezTo>
                  <a:cubicBezTo>
                    <a:pt x="1563370" y="12303220"/>
                    <a:pt x="1565910" y="12303220"/>
                    <a:pt x="1568450" y="12301950"/>
                  </a:cubicBezTo>
                  <a:cubicBezTo>
                    <a:pt x="2016760" y="12139390"/>
                    <a:pt x="2346960" y="11710130"/>
                    <a:pt x="2353310" y="1117925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170675"/>
                  </a:lnTo>
                  <a:cubicBezTo>
                    <a:pt x="6350" y="11712670"/>
                    <a:pt x="331470" y="12141929"/>
                    <a:pt x="784860" y="12300679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7CDE32-5B0D-008D-98E0-BF128801516E}"/>
              </a:ext>
            </a:extLst>
          </p:cNvPr>
          <p:cNvSpPr txBox="1"/>
          <p:nvPr/>
        </p:nvSpPr>
        <p:spPr>
          <a:xfrm>
            <a:off x="3108171" y="5443330"/>
            <a:ext cx="606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SOLUTION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C1856DBF-9BAA-D7DE-A92B-9FED40EDED9F}"/>
              </a:ext>
            </a:extLst>
          </p:cNvPr>
          <p:cNvSpPr txBox="1"/>
          <p:nvPr/>
        </p:nvSpPr>
        <p:spPr>
          <a:xfrm>
            <a:off x="787968" y="731468"/>
            <a:ext cx="8508432" cy="147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5400" spc="270" dirty="0">
                <a:solidFill>
                  <a:srgbClr val="FFFFFF"/>
                </a:solidFill>
                <a:latin typeface="Poppins ExtraBold"/>
              </a:rPr>
              <a:t>PROBLEM</a:t>
            </a:r>
          </a:p>
          <a:p>
            <a:pPr algn="ctr">
              <a:lnSpc>
                <a:spcPts val="5670"/>
              </a:lnSpc>
            </a:pPr>
            <a:r>
              <a:rPr lang="en-US" sz="5400" spc="270" dirty="0">
                <a:solidFill>
                  <a:srgbClr val="FFFFFF"/>
                </a:solidFill>
                <a:latin typeface="Poppins ExtraBold"/>
              </a:rPr>
              <a:t>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A97A5F-2A42-FCA7-A747-D089934C1461}"/>
              </a:ext>
            </a:extLst>
          </p:cNvPr>
          <p:cNvSpPr txBox="1"/>
          <p:nvPr/>
        </p:nvSpPr>
        <p:spPr>
          <a:xfrm>
            <a:off x="2184716" y="2388847"/>
            <a:ext cx="7803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The objective of this project is to develop a predictive model that can accurately predict whether a credit card customer is likely to default on their payment in the next month or not.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6EC828-D982-5259-0BFE-0B8D44FB1322}"/>
              </a:ext>
            </a:extLst>
          </p:cNvPr>
          <p:cNvSpPr txBox="1"/>
          <p:nvPr/>
        </p:nvSpPr>
        <p:spPr>
          <a:xfrm>
            <a:off x="2226054" y="7277100"/>
            <a:ext cx="78031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 model that provides insights to help identify high-risk customers and minimize the risk of default and potential losses</a:t>
            </a:r>
            <a:endParaRPr lang="en-IN" sz="3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74DD8D23-5B77-F323-FCAE-255507D3CF87}"/>
              </a:ext>
            </a:extLst>
          </p:cNvPr>
          <p:cNvGrpSpPr/>
          <p:nvPr/>
        </p:nvGrpSpPr>
        <p:grpSpPr>
          <a:xfrm>
            <a:off x="10407014" y="501456"/>
            <a:ext cx="273087" cy="9154697"/>
            <a:chOff x="0" y="0"/>
            <a:chExt cx="207062" cy="3339658"/>
          </a:xfrm>
          <a:solidFill>
            <a:schemeClr val="bg2">
              <a:lumMod val="75000"/>
            </a:schemeClr>
          </a:solidFill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823FB3E-7E32-6EBF-80FF-18817F408260}"/>
                </a:ext>
              </a:extLst>
            </p:cNvPr>
            <p:cNvSpPr/>
            <p:nvPr/>
          </p:nvSpPr>
          <p:spPr>
            <a:xfrm>
              <a:off x="0" y="0"/>
              <a:ext cx="207062" cy="3339659"/>
            </a:xfrm>
            <a:custGeom>
              <a:avLst/>
              <a:gdLst/>
              <a:ahLst/>
              <a:cxnLst/>
              <a:rect l="l" t="t" r="r" b="b"/>
              <a:pathLst>
                <a:path w="207062" h="3339659">
                  <a:moveTo>
                    <a:pt x="0" y="0"/>
                  </a:moveTo>
                  <a:lnTo>
                    <a:pt x="207062" y="0"/>
                  </a:lnTo>
                  <a:lnTo>
                    <a:pt x="207062" y="3339659"/>
                  </a:lnTo>
                  <a:lnTo>
                    <a:pt x="0" y="3339659"/>
                  </a:lnTo>
                  <a:close/>
                </a:path>
              </a:pathLst>
            </a:custGeom>
            <a:grpFill/>
          </p:spPr>
        </p:sp>
      </p:grpSp>
      <p:pic>
        <p:nvPicPr>
          <p:cNvPr id="2050" name="Picture 2" descr="Decision Making Icon Images – Browse 53,414 Stock Photos, Vectors, and  Video | Adobe Stock">
            <a:extLst>
              <a:ext uri="{FF2B5EF4-FFF2-40B4-BE49-F238E27FC236}">
                <a16:creationId xmlns:a16="http://schemas.microsoft.com/office/drawing/2014/main" id="{39CE469A-DA83-90B3-EC1A-48489B4C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537736"/>
            <a:ext cx="2407602" cy="2407602"/>
          </a:xfrm>
          <a:prstGeom prst="rect">
            <a:avLst/>
          </a:prstGeom>
          <a:solidFill>
            <a:srgbClr val="17375E"/>
          </a:solidFill>
        </p:spPr>
      </p:pic>
      <p:pic>
        <p:nvPicPr>
          <p:cNvPr id="2052" name="Picture 4" descr="Growth Arrow Icon In Flat Style Revenue Vector Illustration On White  Isolated Background Increase Business Concept Stock Illustration - Download  Image Now - iStock">
            <a:extLst>
              <a:ext uri="{FF2B5EF4-FFF2-40B4-BE49-F238E27FC236}">
                <a16:creationId xmlns:a16="http://schemas.microsoft.com/office/drawing/2014/main" id="{3AECB642-8022-087C-6433-C11F12C6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589" y="3467100"/>
            <a:ext cx="2768124" cy="27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w Risk Icon Images – Browse 5,380 Stock Photos, Vectors, and Video |  Adobe Stock">
            <a:extLst>
              <a:ext uri="{FF2B5EF4-FFF2-40B4-BE49-F238E27FC236}">
                <a16:creationId xmlns:a16="http://schemas.microsoft.com/office/drawing/2014/main" id="{9F2609AE-BB54-00EE-1E6F-773DCCD3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6662360"/>
            <a:ext cx="32766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F9C703-91BC-0840-0CDE-5E83B2B12C94}"/>
              </a:ext>
            </a:extLst>
          </p:cNvPr>
          <p:cNvSpPr txBox="1"/>
          <p:nvPr/>
        </p:nvSpPr>
        <p:spPr>
          <a:xfrm>
            <a:off x="12192000" y="2850074"/>
            <a:ext cx="422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Better Decision Making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496AFB-6856-4832-4666-38C558AC723E}"/>
              </a:ext>
            </a:extLst>
          </p:cNvPr>
          <p:cNvSpPr txBox="1"/>
          <p:nvPr/>
        </p:nvSpPr>
        <p:spPr>
          <a:xfrm>
            <a:off x="13030200" y="8792204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Low Risk Level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641E44-41A6-3A00-6E37-8C44EF402F02}"/>
              </a:ext>
            </a:extLst>
          </p:cNvPr>
          <p:cNvSpPr txBox="1"/>
          <p:nvPr/>
        </p:nvSpPr>
        <p:spPr>
          <a:xfrm>
            <a:off x="12998116" y="582113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Higher Profits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782231" y="2031569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5583916" y="-3263640"/>
            <a:ext cx="1472266" cy="9000702"/>
            <a:chOff x="0" y="0"/>
            <a:chExt cx="2354580" cy="11894386"/>
          </a:xfrm>
          <a:solidFill>
            <a:schemeClr val="tx2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11894386"/>
            </a:xfrm>
            <a:custGeom>
              <a:avLst/>
              <a:gdLst/>
              <a:ahLst/>
              <a:cxnLst/>
              <a:rect l="l" t="t" r="r" b="b"/>
              <a:pathLst>
                <a:path w="2353310" h="11894386">
                  <a:moveTo>
                    <a:pt x="784860" y="11827076"/>
                  </a:moveTo>
                  <a:cubicBezTo>
                    <a:pt x="905510" y="11867716"/>
                    <a:pt x="1042670" y="11894386"/>
                    <a:pt x="1177290" y="11894386"/>
                  </a:cubicBezTo>
                  <a:cubicBezTo>
                    <a:pt x="1311910" y="11894386"/>
                    <a:pt x="1441450" y="11871526"/>
                    <a:pt x="1560830" y="11830886"/>
                  </a:cubicBezTo>
                  <a:cubicBezTo>
                    <a:pt x="1563370" y="11829616"/>
                    <a:pt x="1565910" y="11829616"/>
                    <a:pt x="1568450" y="11828346"/>
                  </a:cubicBezTo>
                  <a:cubicBezTo>
                    <a:pt x="2016760" y="11665786"/>
                    <a:pt x="2346960" y="11236526"/>
                    <a:pt x="2353310" y="1070710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698893"/>
                  </a:lnTo>
                  <a:cubicBezTo>
                    <a:pt x="6350" y="11239066"/>
                    <a:pt x="331470" y="11668326"/>
                    <a:pt x="784860" y="1182707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1859704" y="919302"/>
            <a:ext cx="8732096" cy="80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000" b="1" spc="29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EXPLORATION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7379" y="2829254"/>
            <a:ext cx="6474180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 Rows       = 26664 </a:t>
            </a:r>
          </a:p>
          <a:p>
            <a:pPr>
              <a:lnSpc>
                <a:spcPts val="4250"/>
              </a:lnSpc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 Columns = 31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377A9C14-1ACD-8FF2-0750-E383244FE19B}"/>
              </a:ext>
            </a:extLst>
          </p:cNvPr>
          <p:cNvSpPr txBox="1"/>
          <p:nvPr/>
        </p:nvSpPr>
        <p:spPr>
          <a:xfrm>
            <a:off x="2545959" y="6228529"/>
            <a:ext cx="7434000" cy="3309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Features &amp; data type:</a:t>
            </a:r>
          </a:p>
          <a:p>
            <a:pPr marL="571500" indent="-571500">
              <a:lnSpc>
                <a:spcPts val="4250"/>
              </a:lnSpc>
              <a:buFont typeface="Arial" panose="020B0604020202020204" pitchFamily="34" charset="0"/>
              <a:buChar char="•"/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 (int)</a:t>
            </a:r>
          </a:p>
          <a:p>
            <a:pPr marL="571500" indent="-571500">
              <a:lnSpc>
                <a:spcPts val="4250"/>
              </a:lnSpc>
              <a:buFont typeface="Arial" panose="020B0604020202020204" pitchFamily="34" charset="0"/>
              <a:buChar char="•"/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 (int)</a:t>
            </a:r>
          </a:p>
          <a:p>
            <a:pPr marL="571500" indent="-571500">
              <a:lnSpc>
                <a:spcPts val="4250"/>
              </a:lnSpc>
              <a:buFont typeface="Arial" panose="020B0604020202020204" pitchFamily="34" charset="0"/>
              <a:buChar char="•"/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Marriage (int)</a:t>
            </a:r>
          </a:p>
          <a:p>
            <a:pPr marL="571500" indent="-571500">
              <a:lnSpc>
                <a:spcPts val="4250"/>
              </a:lnSpc>
              <a:buFont typeface="Arial" panose="020B0604020202020204" pitchFamily="34" charset="0"/>
              <a:buChar char="•"/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Bill amounts (int)</a:t>
            </a:r>
          </a:p>
          <a:p>
            <a:pPr marL="571500" indent="-571500">
              <a:lnSpc>
                <a:spcPts val="4250"/>
              </a:lnSpc>
              <a:buFont typeface="Arial" panose="020B0604020202020204" pitchFamily="34" charset="0"/>
              <a:buChar char="•"/>
            </a:pPr>
            <a:r>
              <a:rPr lang="en-US" sz="3600" spc="34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Education_Cat (object)</a:t>
            </a: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id="{D5A3277E-B6FD-7725-504A-733F336C7BA1}"/>
              </a:ext>
            </a:extLst>
          </p:cNvPr>
          <p:cNvSpPr txBox="1"/>
          <p:nvPr/>
        </p:nvSpPr>
        <p:spPr>
          <a:xfrm>
            <a:off x="2353221" y="4592064"/>
            <a:ext cx="520193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3600" spc="340" dirty="0">
                <a:solidFill>
                  <a:srgbClr val="000000"/>
                </a:solidFill>
                <a:highlight>
                  <a:srgbClr val="FFFF0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- No Missing Data 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A8035B5E-C8CE-3E9C-D182-D8C81426D9CD}"/>
              </a:ext>
            </a:extLst>
          </p:cNvPr>
          <p:cNvGrpSpPr/>
          <p:nvPr/>
        </p:nvGrpSpPr>
        <p:grpSpPr>
          <a:xfrm rot="-5400000">
            <a:off x="830303" y="5412640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3B3D83C-B29F-5A19-06BE-AF1F0578FCD0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6A8A3A55-3421-17A4-FBE0-5E09FDD37603}"/>
              </a:ext>
            </a:extLst>
          </p:cNvPr>
          <p:cNvGrpSpPr/>
          <p:nvPr/>
        </p:nvGrpSpPr>
        <p:grpSpPr>
          <a:xfrm>
            <a:off x="16468303" y="-4"/>
            <a:ext cx="452408" cy="10287003"/>
            <a:chOff x="-414323" y="-183665"/>
            <a:chExt cx="165040" cy="3752726"/>
          </a:xfrm>
          <a:solidFill>
            <a:schemeClr val="tx2">
              <a:lumMod val="75000"/>
            </a:schemeClr>
          </a:solidFill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3079E0E-E0F5-13E8-28A4-47AAD83FF48C}"/>
                </a:ext>
              </a:extLst>
            </p:cNvPr>
            <p:cNvSpPr/>
            <p:nvPr/>
          </p:nvSpPr>
          <p:spPr>
            <a:xfrm>
              <a:off x="-414323" y="-183665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A46027E6-2382-A7B0-3C3F-83AAD04C3973}"/>
              </a:ext>
            </a:extLst>
          </p:cNvPr>
          <p:cNvGrpSpPr/>
          <p:nvPr/>
        </p:nvGrpSpPr>
        <p:grpSpPr>
          <a:xfrm rot="-5400000">
            <a:off x="810831" y="3721956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26306F2-5CDC-A0ED-866C-AAD0AF9AA903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1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10830" y="2689357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5429250" y="-3108975"/>
            <a:ext cx="1629197" cy="8848302"/>
            <a:chOff x="0" y="0"/>
            <a:chExt cx="2354580" cy="11894386"/>
          </a:xfrm>
          <a:solidFill>
            <a:schemeClr val="tx2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11894386"/>
            </a:xfrm>
            <a:custGeom>
              <a:avLst/>
              <a:gdLst/>
              <a:ahLst/>
              <a:cxnLst/>
              <a:rect l="l" t="t" r="r" b="b"/>
              <a:pathLst>
                <a:path w="2353310" h="11894386">
                  <a:moveTo>
                    <a:pt x="784860" y="11827076"/>
                  </a:moveTo>
                  <a:cubicBezTo>
                    <a:pt x="905510" y="11867716"/>
                    <a:pt x="1042670" y="11894386"/>
                    <a:pt x="1177290" y="11894386"/>
                  </a:cubicBezTo>
                  <a:cubicBezTo>
                    <a:pt x="1311910" y="11894386"/>
                    <a:pt x="1441450" y="11871526"/>
                    <a:pt x="1560830" y="11830886"/>
                  </a:cubicBezTo>
                  <a:cubicBezTo>
                    <a:pt x="1563370" y="11829616"/>
                    <a:pt x="1565910" y="11829616"/>
                    <a:pt x="1568450" y="11828346"/>
                  </a:cubicBezTo>
                  <a:cubicBezTo>
                    <a:pt x="2016760" y="11665786"/>
                    <a:pt x="2346960" y="11236526"/>
                    <a:pt x="2353310" y="1070710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698893"/>
                  </a:lnTo>
                  <a:cubicBezTo>
                    <a:pt x="6350" y="11239066"/>
                    <a:pt x="331470" y="11668326"/>
                    <a:pt x="784860" y="1182707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1859704" y="919301"/>
            <a:ext cx="8508432" cy="80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000" b="1" spc="29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EXPLORATION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A8035B5E-C8CE-3E9C-D182-D8C81426D9CD}"/>
              </a:ext>
            </a:extLst>
          </p:cNvPr>
          <p:cNvGrpSpPr/>
          <p:nvPr/>
        </p:nvGrpSpPr>
        <p:grpSpPr>
          <a:xfrm rot="-5400000">
            <a:off x="810831" y="6082765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3B3D83C-B29F-5A19-06BE-AF1F0578FCD0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55C69928-E848-715E-7FF0-F2B41F9F8FE8}"/>
              </a:ext>
            </a:extLst>
          </p:cNvPr>
          <p:cNvGrpSpPr/>
          <p:nvPr/>
        </p:nvGrpSpPr>
        <p:grpSpPr>
          <a:xfrm rot="5400000">
            <a:off x="16925738" y="6361369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B5919AD-D071-0A2B-2C1B-6785032B69C3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7E7FDDAF-1BBE-52FE-D23E-CEB5A19B6641}"/>
              </a:ext>
            </a:extLst>
          </p:cNvPr>
          <p:cNvGrpSpPr/>
          <p:nvPr/>
        </p:nvGrpSpPr>
        <p:grpSpPr>
          <a:xfrm rot="5400000">
            <a:off x="16925738" y="2662200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29C8F96-DA39-8ECA-BC03-6BEC4867E9C6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6A8A3A55-3421-17A4-FBE0-5E09FDD37603}"/>
              </a:ext>
            </a:extLst>
          </p:cNvPr>
          <p:cNvGrpSpPr/>
          <p:nvPr/>
        </p:nvGrpSpPr>
        <p:grpSpPr>
          <a:xfrm>
            <a:off x="16468303" y="-4"/>
            <a:ext cx="452408" cy="10287003"/>
            <a:chOff x="-414323" y="-183665"/>
            <a:chExt cx="165040" cy="3752726"/>
          </a:xfrm>
          <a:solidFill>
            <a:schemeClr val="tx2">
              <a:lumMod val="75000"/>
            </a:schemeClr>
          </a:solidFill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3079E0E-E0F5-13E8-28A4-47AAD83FF48C}"/>
                </a:ext>
              </a:extLst>
            </p:cNvPr>
            <p:cNvSpPr/>
            <p:nvPr/>
          </p:nvSpPr>
          <p:spPr>
            <a:xfrm>
              <a:off x="-414323" y="-183665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9B9386-0900-88C2-331D-6A9B5E60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78376"/>
            <a:ext cx="5697157" cy="503331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F6C64DE-BF62-DEB8-0D42-B62A8EB9E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76" y="2378376"/>
            <a:ext cx="5697157" cy="5033314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47FBA02-D58D-8F9E-2E2B-64C6E9BD6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43009"/>
              </p:ext>
            </p:extLst>
          </p:nvPr>
        </p:nvGraphicFramePr>
        <p:xfrm>
          <a:off x="5791966" y="7737620"/>
          <a:ext cx="6360201" cy="46514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360201">
                  <a:extLst>
                    <a:ext uri="{9D8B030D-6E8A-4147-A177-3AD203B41FA5}">
                      <a16:colId xmlns:a16="http://schemas.microsoft.com/office/drawing/2014/main" val="2133412693"/>
                    </a:ext>
                  </a:extLst>
                </a:gridCol>
              </a:tblGrid>
              <a:tr h="465149">
                <a:tc>
                  <a:txBody>
                    <a:bodyPr/>
                    <a:lstStyle/>
                    <a:p>
                      <a:r>
                        <a:rPr lang="en-US" sz="2400" b="0" dirty="0">
                          <a:highlight>
                            <a:srgbClr val="C0C0C0"/>
                          </a:highlight>
                          <a:latin typeface="Poppins" pitchFamily="2" charset="77"/>
                          <a:cs typeface="Poppins" pitchFamily="2" charset="77"/>
                        </a:rPr>
                        <a:t>Frequency distribution for defaulters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57609"/>
                  </a:ext>
                </a:extLst>
              </a:tr>
            </a:tbl>
          </a:graphicData>
        </a:graphic>
      </p:graphicFrame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A8D548D8-346F-693C-7382-C9E24C39F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09326"/>
              </p:ext>
            </p:extLst>
          </p:nvPr>
        </p:nvGraphicFramePr>
        <p:xfrm>
          <a:off x="6705600" y="8257905"/>
          <a:ext cx="4314262" cy="152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131">
                  <a:extLst>
                    <a:ext uri="{9D8B030D-6E8A-4147-A177-3AD203B41FA5}">
                      <a16:colId xmlns:a16="http://schemas.microsoft.com/office/drawing/2014/main" val="2734203570"/>
                    </a:ext>
                  </a:extLst>
                </a:gridCol>
                <a:gridCol w="2157131">
                  <a:extLst>
                    <a:ext uri="{9D8B030D-6E8A-4147-A177-3AD203B41FA5}">
                      <a16:colId xmlns:a16="http://schemas.microsoft.com/office/drawing/2014/main" val="672516810"/>
                    </a:ext>
                  </a:extLst>
                </a:gridCol>
              </a:tblGrid>
              <a:tr h="763820">
                <a:tc>
                  <a:txBody>
                    <a:bodyPr/>
                    <a:lstStyle/>
                    <a:p>
                      <a:r>
                        <a:rPr lang="en-US" sz="3600" b="0" dirty="0">
                          <a:latin typeface="Poppins" pitchFamily="2" charset="77"/>
                          <a:cs typeface="Poppins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latin typeface="Poppins" pitchFamily="2" charset="77"/>
                          <a:cs typeface="Poppins" pitchFamily="2" charset="77"/>
                        </a:rPr>
                        <a:t>20750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913496"/>
                  </a:ext>
                </a:extLst>
              </a:tr>
              <a:tr h="763820">
                <a:tc>
                  <a:txBody>
                    <a:bodyPr/>
                    <a:lstStyle/>
                    <a:p>
                      <a:r>
                        <a:rPr lang="en-US" sz="3600" b="0" dirty="0">
                          <a:latin typeface="Poppins" pitchFamily="2" charset="77"/>
                          <a:cs typeface="Poppins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latin typeface="Poppins" pitchFamily="2" charset="77"/>
                          <a:cs typeface="Poppins" pitchFamily="2" charset="77"/>
                        </a:rPr>
                        <a:t>5914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281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2691581" y="8078083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2721711">
            <a:off x="12933088" y="-2509627"/>
            <a:ext cx="5036869" cy="4610416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6" name="TextBox 16"/>
          <p:cNvSpPr txBox="1"/>
          <p:nvPr/>
        </p:nvSpPr>
        <p:spPr>
          <a:xfrm>
            <a:off x="2514250" y="6351674"/>
            <a:ext cx="12937273" cy="1971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endParaRPr lang="en-US" sz="40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3750"/>
              </a:lnSpc>
            </a:pPr>
            <a:endParaRPr lang="en-US" sz="4000" spc="3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3750"/>
              </a:lnSpc>
            </a:pPr>
            <a:r>
              <a:rPr lang="en-US" sz="40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Drop ‘</a:t>
            </a:r>
            <a:r>
              <a:rPr lang="en-US" sz="4000" b="1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default payment next month</a:t>
            </a:r>
            <a:r>
              <a:rPr lang="en-US" sz="40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’ to define features and target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2056" y="939548"/>
            <a:ext cx="85084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6000" b="1" spc="335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CLEANING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F6291D-6DA7-EB5F-0D05-AA8677BCA505}"/>
              </a:ext>
            </a:extLst>
          </p:cNvPr>
          <p:cNvSpPr txBox="1"/>
          <p:nvPr/>
        </p:nvSpPr>
        <p:spPr>
          <a:xfrm>
            <a:off x="2514250" y="3663993"/>
            <a:ext cx="1074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Drop ‘</a:t>
            </a:r>
            <a:r>
              <a:rPr lang="en-US" sz="3600" b="1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EDUCATION_CAT</a:t>
            </a:r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’ and ‘</a:t>
            </a:r>
            <a:r>
              <a:rPr lang="en-US" sz="3600" b="1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</a:t>
            </a:r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’ column</a:t>
            </a: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AB4FD3F9-1F3E-0A64-85A6-DACDC42F5D43}"/>
              </a:ext>
            </a:extLst>
          </p:cNvPr>
          <p:cNvGrpSpPr/>
          <p:nvPr/>
        </p:nvGrpSpPr>
        <p:grpSpPr>
          <a:xfrm rot="-5400000">
            <a:off x="810830" y="2761912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8B2B8FC-E7A1-EDAF-E9DD-D8D3619F309A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75343BCC-17EF-DE8C-A693-5C9F02D52D95}"/>
              </a:ext>
            </a:extLst>
          </p:cNvPr>
          <p:cNvGrpSpPr/>
          <p:nvPr/>
        </p:nvGrpSpPr>
        <p:grpSpPr>
          <a:xfrm rot="-5400000">
            <a:off x="795590" y="6450476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32FA8B01-37F1-3686-47A6-76D70E164C5E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5" name="Group 4">
            <a:extLst>
              <a:ext uri="{FF2B5EF4-FFF2-40B4-BE49-F238E27FC236}">
                <a16:creationId xmlns:a16="http://schemas.microsoft.com/office/drawing/2014/main" id="{E6A88D0D-5C51-B05F-083D-F2CEAEDD2592}"/>
              </a:ext>
            </a:extLst>
          </p:cNvPr>
          <p:cNvGrpSpPr/>
          <p:nvPr/>
        </p:nvGrpSpPr>
        <p:grpSpPr>
          <a:xfrm rot="-5400000">
            <a:off x="810830" y="4606046"/>
            <a:ext cx="551432" cy="2173091"/>
            <a:chOff x="0" y="0"/>
            <a:chExt cx="2354580" cy="6168372"/>
          </a:xfrm>
          <a:solidFill>
            <a:schemeClr val="tx2">
              <a:lumMod val="75000"/>
            </a:schemeClr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DDD51C8-4774-26FA-620A-9153F3A65EFB}"/>
                </a:ext>
              </a:extLst>
            </p:cNvPr>
            <p:cNvSpPr/>
            <p:nvPr/>
          </p:nvSpPr>
          <p:spPr>
            <a:xfrm>
              <a:off x="0" y="0"/>
              <a:ext cx="2353310" cy="6168372"/>
            </a:xfrm>
            <a:custGeom>
              <a:avLst/>
              <a:gdLst/>
              <a:ahLst/>
              <a:cxnLst/>
              <a:rect l="l" t="t" r="r" b="b"/>
              <a:pathLst>
                <a:path w="2353310" h="6168372">
                  <a:moveTo>
                    <a:pt x="784860" y="6101062"/>
                  </a:moveTo>
                  <a:cubicBezTo>
                    <a:pt x="905510" y="6141702"/>
                    <a:pt x="1042670" y="6168372"/>
                    <a:pt x="1177290" y="6168372"/>
                  </a:cubicBezTo>
                  <a:cubicBezTo>
                    <a:pt x="1311910" y="6168372"/>
                    <a:pt x="1441450" y="6145512"/>
                    <a:pt x="1560830" y="6104872"/>
                  </a:cubicBezTo>
                  <a:cubicBezTo>
                    <a:pt x="1563370" y="6103602"/>
                    <a:pt x="1565910" y="6103602"/>
                    <a:pt x="1568450" y="6102332"/>
                  </a:cubicBezTo>
                  <a:cubicBezTo>
                    <a:pt x="2016760" y="5939772"/>
                    <a:pt x="2346960" y="5510512"/>
                    <a:pt x="2353310" y="499871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994902"/>
                  </a:lnTo>
                  <a:cubicBezTo>
                    <a:pt x="6350" y="5513052"/>
                    <a:pt x="331470" y="5942312"/>
                    <a:pt x="784860" y="6101062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F75525-B043-73B9-5DD1-34C8764C3E24}"/>
              </a:ext>
            </a:extLst>
          </p:cNvPr>
          <p:cNvSpPr txBox="1"/>
          <p:nvPr/>
        </p:nvSpPr>
        <p:spPr>
          <a:xfrm>
            <a:off x="2514250" y="5368143"/>
            <a:ext cx="1074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Normalization using Min Max Scaler</a:t>
            </a:r>
          </a:p>
          <a:p>
            <a:endParaRPr lang="en-IN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738814" y="-3372272"/>
            <a:ext cx="1629197" cy="9448378"/>
            <a:chOff x="0" y="0"/>
            <a:chExt cx="2354580" cy="114920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1966474" y="1047540"/>
            <a:ext cx="8901006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5"/>
              </a:lnSpc>
            </a:pPr>
            <a:r>
              <a:rPr lang="en-US" sz="6000" b="1" spc="275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COMPARISON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B5667C5-D372-6878-2D00-5D2F83A3D1E2}"/>
              </a:ext>
            </a:extLst>
          </p:cNvPr>
          <p:cNvGraphicFramePr>
            <a:graphicFrameLocks noGrp="1"/>
          </p:cNvGraphicFramePr>
          <p:nvPr/>
        </p:nvGraphicFramePr>
        <p:xfrm>
          <a:off x="2169695" y="2581438"/>
          <a:ext cx="14478000" cy="72786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94773114"/>
                    </a:ext>
                  </a:extLst>
                </a:gridCol>
                <a:gridCol w="6680200">
                  <a:extLst>
                    <a:ext uri="{9D8B030D-6E8A-4147-A177-3AD203B41FA5}">
                      <a16:colId xmlns:a16="http://schemas.microsoft.com/office/drawing/2014/main" val="379423876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3457272194"/>
                    </a:ext>
                  </a:extLst>
                </a:gridCol>
              </a:tblGrid>
              <a:tr h="102702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73963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Adaptive Boosting 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66355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65845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0.8196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34194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0.8190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66800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144101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253676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Tree classifier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0.719</a:t>
                      </a:r>
                    </a:p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00439"/>
                  </a:ext>
                </a:extLst>
              </a:tr>
              <a:tr h="7122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Gaussian NB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98257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699F81-8C87-0A21-E70F-9804A0F182CC}"/>
              </a:ext>
            </a:extLst>
          </p:cNvPr>
          <p:cNvSpPr/>
          <p:nvPr/>
        </p:nvSpPr>
        <p:spPr>
          <a:xfrm>
            <a:off x="2169695" y="3587416"/>
            <a:ext cx="14478000" cy="838200"/>
          </a:xfrm>
          <a:prstGeom prst="rect">
            <a:avLst/>
          </a:prstGeom>
          <a:noFill/>
          <a:ln w="76200">
            <a:solidFill>
              <a:srgbClr val="2E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6F5ED3C-6917-FA5F-5342-94B64D1382B4}"/>
              </a:ext>
            </a:extLst>
          </p:cNvPr>
          <p:cNvSpPr/>
          <p:nvPr/>
        </p:nvSpPr>
        <p:spPr>
          <a:xfrm>
            <a:off x="16836989" y="3892216"/>
            <a:ext cx="533400" cy="2286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2A34A-A9E8-99C9-A57F-A885CB108E8C}"/>
              </a:ext>
            </a:extLst>
          </p:cNvPr>
          <p:cNvSpPr txBox="1"/>
          <p:nvPr/>
        </p:nvSpPr>
        <p:spPr>
          <a:xfrm>
            <a:off x="17587757" y="2166516"/>
            <a:ext cx="452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E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     E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N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D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A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T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I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O</a:t>
            </a:r>
          </a:p>
          <a:p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N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3B814E-5A00-66A6-CC3B-2380DE589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5" t="25094" r="11249" b="13704"/>
          <a:stretch/>
        </p:blipFill>
        <p:spPr>
          <a:xfrm>
            <a:off x="2046592" y="2217797"/>
            <a:ext cx="15993574" cy="7878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4383077" y="10558787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2173275" y="-4593040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1501114" y="1004888"/>
            <a:ext cx="85084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5"/>
              </a:lnSpc>
            </a:pPr>
            <a:r>
              <a:rPr lang="en-US" sz="6000" spc="335" dirty="0">
                <a:solidFill>
                  <a:srgbClr val="FFFFFF"/>
                </a:solidFill>
                <a:latin typeface="Poppins ExtraBold"/>
              </a:rPr>
              <a:t>MODEL BUILDING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5D9F0-DF2D-FAB9-E9DF-A92F6368070B}"/>
              </a:ext>
            </a:extLst>
          </p:cNvPr>
          <p:cNvSpPr txBox="1"/>
          <p:nvPr/>
        </p:nvSpPr>
        <p:spPr>
          <a:xfrm>
            <a:off x="11811000" y="10010001"/>
            <a:ext cx="6629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Reference (Image from): </a:t>
            </a:r>
            <a:r>
              <a:rPr lang="en-IN" sz="1000" dirty="0">
                <a:hlinkClick r:id="rId3"/>
              </a:rPr>
              <a:t>https://www.researchgate.net/figure/The-flowchart-of-the-Adaboost-algorithm_fig3_352781421</a:t>
            </a:r>
            <a:endParaRPr lang="en-IN" sz="1000" dirty="0"/>
          </a:p>
          <a:p>
            <a:endParaRPr lang="en-IN" sz="1000" dirty="0"/>
          </a:p>
          <a:p>
            <a:endParaRPr lang="en-IN" sz="1000" dirty="0"/>
          </a:p>
        </p:txBody>
      </p:sp>
      <p:pic>
        <p:nvPicPr>
          <p:cNvPr id="1026" name="Picture 2" descr="The flowchart of the Adaboost algorithm | Download Scientific Diagram">
            <a:extLst>
              <a:ext uri="{FF2B5EF4-FFF2-40B4-BE49-F238E27FC236}">
                <a16:creationId xmlns:a16="http://schemas.microsoft.com/office/drawing/2014/main" id="{F761045D-02FF-BA26-E7A3-08E12D0F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47974"/>
            <a:ext cx="13868399" cy="643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  <a:solidFill>
            <a:schemeClr val="tx2">
              <a:lumMod val="7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  <a:solidFill>
            <a:schemeClr val="bg2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134707" y="-2828363"/>
            <a:ext cx="1628318" cy="8428044"/>
            <a:chOff x="3946" y="-122635"/>
            <a:chExt cx="2353310" cy="12180546"/>
          </a:xfrm>
          <a:solidFill>
            <a:schemeClr val="tx2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3946" y="-122635"/>
              <a:ext cx="2353310" cy="12180546"/>
            </a:xfrm>
            <a:custGeom>
              <a:avLst/>
              <a:gdLst/>
              <a:ahLst/>
              <a:cxnLst/>
              <a:rect l="l" t="t" r="r" b="b"/>
              <a:pathLst>
                <a:path w="2353310" h="12180546">
                  <a:moveTo>
                    <a:pt x="784860" y="12113237"/>
                  </a:moveTo>
                  <a:cubicBezTo>
                    <a:pt x="905510" y="12153877"/>
                    <a:pt x="1042670" y="12180546"/>
                    <a:pt x="1177290" y="12180546"/>
                  </a:cubicBezTo>
                  <a:cubicBezTo>
                    <a:pt x="1311910" y="12180546"/>
                    <a:pt x="1441450" y="12157687"/>
                    <a:pt x="1560830" y="12117046"/>
                  </a:cubicBezTo>
                  <a:cubicBezTo>
                    <a:pt x="1563370" y="12115777"/>
                    <a:pt x="1565910" y="12115777"/>
                    <a:pt x="1568450" y="12114506"/>
                  </a:cubicBezTo>
                  <a:cubicBezTo>
                    <a:pt x="2016760" y="11951946"/>
                    <a:pt x="2346960" y="11522687"/>
                    <a:pt x="2353310" y="1099238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83953"/>
                  </a:lnTo>
                  <a:cubicBezTo>
                    <a:pt x="6350" y="11525227"/>
                    <a:pt x="331470" y="11954487"/>
                    <a:pt x="784860" y="1211323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6816" y="668193"/>
            <a:ext cx="8508432" cy="156383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5600" spc="280" dirty="0">
                <a:solidFill>
                  <a:srgbClr val="FFFFFF"/>
                </a:solidFill>
                <a:latin typeface="Poppins ExtraBold"/>
              </a:rPr>
              <a:t>PLANS FOR MODEL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B6A57-2DFD-054B-4263-677E56D85A65}"/>
              </a:ext>
            </a:extLst>
          </p:cNvPr>
          <p:cNvSpPr txBox="1"/>
          <p:nvPr/>
        </p:nvSpPr>
        <p:spPr>
          <a:xfrm>
            <a:off x="1914078" y="2469887"/>
            <a:ext cx="1074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Model Deployment -  “</a:t>
            </a:r>
            <a:r>
              <a:rPr lang="en-US" sz="5400" b="1" dirty="0">
                <a:latin typeface="Poppins" panose="00000500000000000000" pitchFamily="2" charset="0"/>
                <a:cs typeface="Poppins" panose="00000500000000000000" pitchFamily="2" charset="0"/>
              </a:rPr>
              <a:t>AWS”</a:t>
            </a:r>
            <a:r>
              <a:rPr lang="en-US" sz="5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02E85EB-5197-33EC-D82A-F7CB1616524E}"/>
              </a:ext>
            </a:extLst>
          </p:cNvPr>
          <p:cNvSpPr txBox="1"/>
          <p:nvPr/>
        </p:nvSpPr>
        <p:spPr>
          <a:xfrm>
            <a:off x="2057400" y="4092146"/>
            <a:ext cx="121158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How to execute Model Deployment?</a:t>
            </a:r>
          </a:p>
          <a:p>
            <a:endParaRPr lang="en-US" sz="4000" b="0" i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Step 1: Create an Amazon S3 bucket</a:t>
            </a:r>
          </a:p>
          <a:p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tep 2: Create an Amazon EC2 instance</a:t>
            </a:r>
            <a:endParaRPr lang="en-US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Step 3: Install any dependencies</a:t>
            </a:r>
            <a:b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Step 4: Copy your model to the EC2 instance</a:t>
            </a:r>
          </a:p>
          <a:p>
            <a:r>
              <a:rPr lang="en-US" sz="4000" b="0" i="0" dirty="0">
                <a:latin typeface="Poppins" panose="00000500000000000000" pitchFamily="2" charset="0"/>
                <a:cs typeface="Poppins" panose="00000500000000000000" pitchFamily="2" charset="0"/>
              </a:rPr>
              <a:t>Step 5: Run the model</a:t>
            </a:r>
          </a:p>
        </p:txBody>
      </p:sp>
      <p:pic>
        <p:nvPicPr>
          <p:cNvPr id="12" name="Picture 2" descr="Deploy Deep Learning Models on Amazon ECS | AWS Machine Learning Blog">
            <a:extLst>
              <a:ext uri="{FF2B5EF4-FFF2-40B4-BE49-F238E27FC236}">
                <a16:creationId xmlns:a16="http://schemas.microsoft.com/office/drawing/2014/main" id="{5FD8EC4C-5155-5410-8B6C-642BCD9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48" y="2469887"/>
            <a:ext cx="16022752" cy="78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429</Words>
  <Application>Microsoft Office PowerPoint</Application>
  <PresentationFormat>Custom</PresentationFormat>
  <Paragraphs>131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 ExtraBold</vt:lpstr>
      <vt:lpstr>Poppins</vt:lpstr>
      <vt:lpstr>Poppins ExtraBold Bold</vt:lpstr>
      <vt:lpstr>Arial</vt:lpstr>
      <vt:lpstr>Calibri</vt:lpstr>
      <vt:lpstr>Algerian</vt:lpstr>
      <vt:lpstr>Times New Roman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prem</dc:creator>
  <cp:lastModifiedBy>Ikya Nallapuneni (Student)</cp:lastModifiedBy>
  <cp:revision>7</cp:revision>
  <dcterms:created xsi:type="dcterms:W3CDTF">2006-08-16T00:00:00Z</dcterms:created>
  <dcterms:modified xsi:type="dcterms:W3CDTF">2023-03-01T00:09:09Z</dcterms:modified>
  <dc:identifier>DAFbiRFkHWg</dc:identifier>
</cp:coreProperties>
</file>